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3" r:id="rId3"/>
    <p:sldId id="257" r:id="rId4"/>
    <p:sldId id="260" r:id="rId5"/>
    <p:sldId id="258" r:id="rId6"/>
    <p:sldId id="259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8" y="5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0DF85-796A-403D-BADD-F1214417375F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57B695-9E58-4DE3-8B52-D1C098DE1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765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57B695-9E58-4DE3-8B52-D1C098DE1F6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541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4B08C-D23E-42B1-AB33-BA94BD1F7A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BB9130-EB54-42F3-ACFC-B473602041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082FE5-7D88-4C40-A2D8-A87454752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4F48-AEA7-44EB-A40F-E7315B4F7322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1ACD16-318F-4E0D-88F3-BD38C7EE6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D63676-250F-4332-876C-B3898D95C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27D5-931A-428D-BDBC-EE306C3FB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12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7FDA3-3E47-4000-B7C8-615033632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0AA5FD-F333-48E4-84BF-3F2D723E23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5E1216-87CC-4DD5-9D41-55C0FC123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4F48-AEA7-44EB-A40F-E7315B4F7322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33CC9-AB6D-4CA0-9C0A-B672B8A70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A36019-D796-4E39-A421-B5B09C071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27D5-931A-428D-BDBC-EE306C3FB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932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F90DB9-7316-44AA-A47E-EE5877B310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0ACAD8-183E-4346-8383-193F0CA5F0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19FB69-056C-41E2-AE4B-80573277D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4F48-AEA7-44EB-A40F-E7315B4F7322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058F0E-2C16-4C11-8D4C-8947FC00A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BBD322-5FAB-422D-83DF-49C4B9337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27D5-931A-428D-BDBC-EE306C3FB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67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58E97-BADE-4CEC-8884-CC946535C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821FA-52E7-4D12-883C-4CD408882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F582A-7213-4DB5-B4A7-F101996F0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4F48-AEA7-44EB-A40F-E7315B4F7322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ED1146-D8C2-4C5D-AFFA-46511CEDA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DB1DC6-E306-4FE3-B08D-59CB84223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27D5-931A-428D-BDBC-EE306C3FB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98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EE496-4C62-49BD-A404-DD84BCC4B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6C6F70-694F-44FA-9098-3CC6F2588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40B4A9-D5FF-4A73-A9ED-338DFBB24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4F48-AEA7-44EB-A40F-E7315B4F7322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EBF00E-EBF4-4CF5-9221-722AE799A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E079CB-6398-48D0-A659-EAD35EC1D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27D5-931A-428D-BDBC-EE306C3FB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007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0B32A-F4DB-44D6-9F3A-4B2707F28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389AA-E482-4A52-9A1C-538367332A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B636EE-7A07-4F63-BAD4-EAF085C258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82F0-E6CD-462C-9B94-40FBAEF08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4F48-AEA7-44EB-A40F-E7315B4F7322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3B3266-6280-4012-AA6A-11E238126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999EF1-70B6-48F0-85A9-9864431E9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27D5-931A-428D-BDBC-EE306C3FB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943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238F9-2FCB-4329-A9E7-376CA4886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277A13-AE06-4F26-BA3A-C04C74D98A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28A73F-9C51-4536-A4A3-E982BAB51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2BD0FB-C488-413B-91E5-6BB70A7BBB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D2A76E-DB11-414E-8E03-FA3880B0AC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954868-D37B-4552-A337-4EF6D11CC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4F48-AEA7-44EB-A40F-E7315B4F7322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D14719-11E9-41B9-8086-4F3B4252A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5703A1-B5DA-4E16-A471-1B79CAEA0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27D5-931A-428D-BDBC-EE306C3FB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327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CF8B5-A23F-454F-B1CB-3D4BDDCE1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9AE03F-2A81-41C9-A3A5-7DD866B8F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4F48-AEA7-44EB-A40F-E7315B4F7322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F3DA9A-7EFD-412A-B629-899767C1D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D5BF2A-CBDE-4ACF-AA3E-FEC80542F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27D5-931A-428D-BDBC-EE306C3FB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760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193CAF-3530-495C-99DF-66453B0E8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4F48-AEA7-44EB-A40F-E7315B4F7322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F4BBE0-3B5A-48FA-B69C-F36077F95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95474E-64C7-4864-9B07-4FDA9597A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27D5-931A-428D-BDBC-EE306C3FB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86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4CF9F-5501-43FB-96A5-4664B4287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00680-53F1-45A6-A216-BAFE9539D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44FBD8-9701-4735-ADE7-A0F74A009A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5FC161-E122-429C-91B8-92E92ACED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4F48-AEA7-44EB-A40F-E7315B4F7322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308F06-CF25-4801-B76F-522D06BDA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3FF09F-6453-4B3C-9453-A819D6E45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27D5-931A-428D-BDBC-EE306C3FB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776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24A54-82CB-4B94-A2B2-37F9C7365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BF4997-0CCE-4C2B-8982-C62676DBBC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D051B6-439D-48E5-8D68-23C4033A45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718051-BACE-4CC6-AAE6-F1C266420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4F48-AEA7-44EB-A40F-E7315B4F7322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84A6C-5014-4D42-B300-963DDBDB9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02B7FC-A011-4A9D-B436-F640F7DCC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27D5-931A-428D-BDBC-EE306C3FB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69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B6BE40-D582-49D1-9DC4-5DE1837DF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A50D6A-5BFB-4069-A8C2-6CF89D1566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D1DEDC-3A72-4EA2-A041-02DF535205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94F48-AEA7-44EB-A40F-E7315B4F7322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C7190-2AC2-4986-A61F-9E9E25BFEC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0B9F7D-16A0-45D5-818E-9B151071A3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C27D5-931A-428D-BDBC-EE306C3FB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988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636EE-33AA-47DF-ABAD-E8B84FABBF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Basics </a:t>
            </a:r>
            <a:r>
              <a:rPr lang="en-US"/>
              <a:t>of Evaluating Models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F0475C-3A8A-4379-9AB4-B08FCF454A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Evaluation is Creation</a:t>
            </a:r>
          </a:p>
          <a:p>
            <a:r>
              <a:rPr lang="en-US" dirty="0"/>
              <a:t>Geoff Hulten</a:t>
            </a:r>
          </a:p>
        </p:txBody>
      </p:sp>
    </p:spTree>
    <p:extLst>
      <p:ext uri="{BB962C8B-B14F-4D97-AF65-F5344CB8AC3E}">
        <p14:creationId xmlns:p14="http://schemas.microsoft.com/office/powerpoint/2010/main" val="677987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4A362-A2FC-44FE-90E6-35E4C48CF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is Creation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41DFD4C-2F0E-42C7-A8B4-D59C50CC268E}"/>
              </a:ext>
            </a:extLst>
          </p:cNvPr>
          <p:cNvSpPr/>
          <p:nvPr/>
        </p:nvSpPr>
        <p:spPr>
          <a:xfrm>
            <a:off x="1817283" y="2705753"/>
            <a:ext cx="1024128" cy="665795"/>
          </a:xfrm>
          <a:prstGeom prst="rect">
            <a:avLst/>
          </a:prstGeom>
          <a:noFill/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105D64-A44C-43CD-98FE-C9671EE64EAE}"/>
              </a:ext>
            </a:extLst>
          </p:cNvPr>
          <p:cNvSpPr txBox="1"/>
          <p:nvPr/>
        </p:nvSpPr>
        <p:spPr>
          <a:xfrm>
            <a:off x="1958139" y="2884761"/>
            <a:ext cx="6960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ML </a:t>
            </a:r>
            <a:r>
              <a:rPr lang="en-US" sz="1400" b="1" dirty="0" err="1"/>
              <a:t>Alg</a:t>
            </a:r>
            <a:endParaRPr lang="en-US" sz="1400" b="1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E6E806A-8A90-4DA2-B293-C69EF0CF068D}"/>
              </a:ext>
            </a:extLst>
          </p:cNvPr>
          <p:cNvCxnSpPr>
            <a:cxnSpLocks/>
          </p:cNvCxnSpPr>
          <p:nvPr/>
        </p:nvCxnSpPr>
        <p:spPr>
          <a:xfrm>
            <a:off x="1366179" y="2887554"/>
            <a:ext cx="436851" cy="0"/>
          </a:xfrm>
          <a:prstGeom prst="straightConnector1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CE7B0DE-A6F7-475F-B389-05978187DE85}"/>
              </a:ext>
            </a:extLst>
          </p:cNvPr>
          <p:cNvCxnSpPr>
            <a:cxnSpLocks/>
          </p:cNvCxnSpPr>
          <p:nvPr/>
        </p:nvCxnSpPr>
        <p:spPr>
          <a:xfrm>
            <a:off x="1368240" y="3204730"/>
            <a:ext cx="436851" cy="0"/>
          </a:xfrm>
          <a:prstGeom prst="straightConnector1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4EBB389-01B5-4F62-BF77-F3F8144F4810}"/>
              </a:ext>
            </a:extLst>
          </p:cNvPr>
          <p:cNvCxnSpPr>
            <a:cxnSpLocks/>
          </p:cNvCxnSpPr>
          <p:nvPr/>
        </p:nvCxnSpPr>
        <p:spPr>
          <a:xfrm>
            <a:off x="2841411" y="3038649"/>
            <a:ext cx="436851" cy="0"/>
          </a:xfrm>
          <a:prstGeom prst="straightConnector1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172D1BD-8B96-4904-B4D6-C454F8785377}"/>
              </a:ext>
            </a:extLst>
          </p:cNvPr>
          <p:cNvSpPr txBox="1"/>
          <p:nvPr/>
        </p:nvSpPr>
        <p:spPr>
          <a:xfrm>
            <a:off x="660363" y="2735354"/>
            <a:ext cx="7200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Output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E76652-F35B-4FDD-A35E-7219E693FFD7}"/>
              </a:ext>
            </a:extLst>
          </p:cNvPr>
          <p:cNvSpPr txBox="1"/>
          <p:nvPr/>
        </p:nvSpPr>
        <p:spPr>
          <a:xfrm>
            <a:off x="832337" y="3050841"/>
            <a:ext cx="5339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Data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E39D7-C8C3-4A25-BABE-05532765457A}"/>
              </a:ext>
            </a:extLst>
          </p:cNvPr>
          <p:cNvSpPr txBox="1"/>
          <p:nvPr/>
        </p:nvSpPr>
        <p:spPr>
          <a:xfrm>
            <a:off x="3223304" y="2884760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EC21A70-2DE8-431B-9578-1BFC6F39252A}"/>
              </a:ext>
            </a:extLst>
          </p:cNvPr>
          <p:cNvSpPr txBox="1"/>
          <p:nvPr/>
        </p:nvSpPr>
        <p:spPr>
          <a:xfrm>
            <a:off x="726099" y="2025283"/>
            <a:ext cx="1888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Machine Learning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28EB39D-3179-4D8D-AB92-2DFBC17C2DB3}"/>
              </a:ext>
            </a:extLst>
          </p:cNvPr>
          <p:cNvSpPr txBox="1"/>
          <p:nvPr/>
        </p:nvSpPr>
        <p:spPr>
          <a:xfrm>
            <a:off x="5655734" y="2274838"/>
            <a:ext cx="580973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Does this model do a good job at mapping ‘data </a:t>
            </a:r>
            <a:r>
              <a:rPr lang="en-US" dirty="0">
                <a:sym typeface="Wingdings" panose="05000000000000000000" pitchFamily="2" charset="2"/>
              </a:rPr>
              <a:t> output’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Is one model better at it than another?</a:t>
            </a:r>
          </a:p>
          <a:p>
            <a:endParaRPr lang="en-US" dirty="0"/>
          </a:p>
          <a:p>
            <a:r>
              <a:rPr lang="en-US" dirty="0"/>
              <a:t>Are the mistakes similar or different? Which is better?</a:t>
            </a:r>
          </a:p>
          <a:p>
            <a:endParaRPr lang="en-US" dirty="0"/>
          </a:p>
          <a:p>
            <a:r>
              <a:rPr lang="en-US" dirty="0"/>
              <a:t>If I’ve tried 1,000 models, which should I use?</a:t>
            </a:r>
          </a:p>
          <a:p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AA4080B-C373-4102-91C8-D4021B2FDFA4}"/>
              </a:ext>
            </a:extLst>
          </p:cNvPr>
          <p:cNvSpPr/>
          <p:nvPr/>
        </p:nvSpPr>
        <p:spPr>
          <a:xfrm>
            <a:off x="1817283" y="3970446"/>
            <a:ext cx="1024128" cy="665795"/>
          </a:xfrm>
          <a:prstGeom prst="rect">
            <a:avLst/>
          </a:prstGeom>
          <a:noFill/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1540C3E-7E2E-4F1E-98E4-83246D850ED7}"/>
              </a:ext>
            </a:extLst>
          </p:cNvPr>
          <p:cNvSpPr txBox="1"/>
          <p:nvPr/>
        </p:nvSpPr>
        <p:spPr>
          <a:xfrm>
            <a:off x="1958139" y="4149454"/>
            <a:ext cx="7873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ML Alg2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53BB50C-90F6-4FE0-AA52-FF52DA99D764}"/>
              </a:ext>
            </a:extLst>
          </p:cNvPr>
          <p:cNvCxnSpPr>
            <a:cxnSpLocks/>
          </p:cNvCxnSpPr>
          <p:nvPr/>
        </p:nvCxnSpPr>
        <p:spPr>
          <a:xfrm>
            <a:off x="1366179" y="4152247"/>
            <a:ext cx="436851" cy="0"/>
          </a:xfrm>
          <a:prstGeom prst="straightConnector1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21DA50D-2F84-48C2-8C1A-D07BF8415AC9}"/>
              </a:ext>
            </a:extLst>
          </p:cNvPr>
          <p:cNvCxnSpPr>
            <a:cxnSpLocks/>
          </p:cNvCxnSpPr>
          <p:nvPr/>
        </p:nvCxnSpPr>
        <p:spPr>
          <a:xfrm>
            <a:off x="1368240" y="4469423"/>
            <a:ext cx="436851" cy="0"/>
          </a:xfrm>
          <a:prstGeom prst="straightConnector1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1B4EBD9-5271-426D-AEDF-5E5EDCCECF0D}"/>
              </a:ext>
            </a:extLst>
          </p:cNvPr>
          <p:cNvCxnSpPr>
            <a:cxnSpLocks/>
          </p:cNvCxnSpPr>
          <p:nvPr/>
        </p:nvCxnSpPr>
        <p:spPr>
          <a:xfrm>
            <a:off x="2841411" y="4303342"/>
            <a:ext cx="436851" cy="0"/>
          </a:xfrm>
          <a:prstGeom prst="straightConnector1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07A2471B-810E-4F70-ABEA-5DF00923E9A2}"/>
              </a:ext>
            </a:extLst>
          </p:cNvPr>
          <p:cNvSpPr txBox="1"/>
          <p:nvPr/>
        </p:nvSpPr>
        <p:spPr>
          <a:xfrm>
            <a:off x="660363" y="4000047"/>
            <a:ext cx="7200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Output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27FBBA1-F15E-4475-96C8-24F227D3925E}"/>
              </a:ext>
            </a:extLst>
          </p:cNvPr>
          <p:cNvSpPr txBox="1"/>
          <p:nvPr/>
        </p:nvSpPr>
        <p:spPr>
          <a:xfrm>
            <a:off x="832337" y="4315534"/>
            <a:ext cx="5339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Data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91F8DF4-FAF4-4CAA-9FAD-76BF7F00EF61}"/>
              </a:ext>
            </a:extLst>
          </p:cNvPr>
          <p:cNvSpPr txBox="1"/>
          <p:nvPr/>
        </p:nvSpPr>
        <p:spPr>
          <a:xfrm>
            <a:off x="3223304" y="4149453"/>
            <a:ext cx="7601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E0F8D0F-0893-49E4-BA59-24B704CB0441}"/>
                  </a:ext>
                </a:extLst>
              </p:cNvPr>
              <p:cNvSpPr txBox="1"/>
              <p:nvPr/>
            </p:nvSpPr>
            <p:spPr>
              <a:xfrm>
                <a:off x="3692285" y="2509104"/>
                <a:ext cx="13441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bg1">
                        <a:lumMod val="50000"/>
                      </a:schemeClr>
                    </a:solidFill>
                  </a:rPr>
                  <a:t>Usually says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200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sz="12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E0F8D0F-0893-49E4-BA59-24B704CB04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2285" y="2509104"/>
                <a:ext cx="1344151" cy="276999"/>
              </a:xfrm>
              <a:prstGeom prst="rect">
                <a:avLst/>
              </a:prstGeom>
              <a:blipFill>
                <a:blip r:embed="rId2"/>
                <a:stretch>
                  <a:fillRect l="-455" t="-2222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F72BAAB-9CC8-40FF-8CBB-AC2A4EB6C822}"/>
              </a:ext>
            </a:extLst>
          </p:cNvPr>
          <p:cNvCxnSpPr/>
          <p:nvPr/>
        </p:nvCxnSpPr>
        <p:spPr>
          <a:xfrm flipH="1">
            <a:off x="3887893" y="2781571"/>
            <a:ext cx="244891" cy="17160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87E372A-18D3-48E6-BBA8-3FAE8C859DDF}"/>
                  </a:ext>
                </a:extLst>
              </p:cNvPr>
              <p:cNvSpPr txBox="1"/>
              <p:nvPr/>
            </p:nvSpPr>
            <p:spPr>
              <a:xfrm>
                <a:off x="3576497" y="4636241"/>
                <a:ext cx="129497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bg1">
                        <a:lumMod val="50000"/>
                      </a:schemeClr>
                    </a:solidFill>
                  </a:rPr>
                  <a:t>Usually says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200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200" dirty="0">
                    <a:solidFill>
                      <a:schemeClr val="bg1">
                        <a:lumMod val="50000"/>
                      </a:schemeClr>
                    </a:solidFill>
                  </a:rPr>
                  <a:t>0</a:t>
                </a: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87E372A-18D3-48E6-BBA8-3FAE8C859D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6497" y="4636241"/>
                <a:ext cx="1294970" cy="276999"/>
              </a:xfrm>
              <a:prstGeom prst="rect">
                <a:avLst/>
              </a:prstGeom>
              <a:blipFill>
                <a:blip r:embed="rId3"/>
                <a:stretch>
                  <a:fillRect l="-472" t="-2222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F775C34-FF6D-4781-8955-3A061B50686B}"/>
              </a:ext>
            </a:extLst>
          </p:cNvPr>
          <p:cNvCxnSpPr>
            <a:cxnSpLocks/>
          </p:cNvCxnSpPr>
          <p:nvPr/>
        </p:nvCxnSpPr>
        <p:spPr>
          <a:xfrm flipH="1" flipV="1">
            <a:off x="3887893" y="4469423"/>
            <a:ext cx="153521" cy="16681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0DA38611-1244-4355-88C8-26A2672157F8}"/>
              </a:ext>
            </a:extLst>
          </p:cNvPr>
          <p:cNvSpPr txBox="1"/>
          <p:nvPr/>
        </p:nvSpPr>
        <p:spPr>
          <a:xfrm>
            <a:off x="784923" y="6266230"/>
            <a:ext cx="9298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We’re going to spend a lot of time on evaluation, and how to interpret the results of evaluations…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BC27B2A-57F8-4998-829C-766422DE57BB}"/>
              </a:ext>
            </a:extLst>
          </p:cNvPr>
          <p:cNvSpPr txBox="1"/>
          <p:nvPr/>
        </p:nvSpPr>
        <p:spPr>
          <a:xfrm rot="19555267">
            <a:off x="455914" y="5548435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82B8510-B50C-4BB9-A2EC-64F481846C6E}"/>
              </a:ext>
            </a:extLst>
          </p:cNvPr>
          <p:cNvSpPr txBox="1"/>
          <p:nvPr/>
        </p:nvSpPr>
        <p:spPr>
          <a:xfrm rot="19555267">
            <a:off x="963880" y="5498410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2B0BCDE-1DE9-4E48-8335-8A78B5949756}"/>
              </a:ext>
            </a:extLst>
          </p:cNvPr>
          <p:cNvSpPr txBox="1"/>
          <p:nvPr/>
        </p:nvSpPr>
        <p:spPr>
          <a:xfrm rot="19555267">
            <a:off x="937268" y="5208621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BEE2FB4-3C5F-4980-B052-A4BBBB8606DD}"/>
              </a:ext>
            </a:extLst>
          </p:cNvPr>
          <p:cNvSpPr txBox="1"/>
          <p:nvPr/>
        </p:nvSpPr>
        <p:spPr>
          <a:xfrm rot="19555267">
            <a:off x="1556837" y="5755023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5CEFE3F-5AB0-40E1-AC2B-C48C4C4C1D89}"/>
              </a:ext>
            </a:extLst>
          </p:cNvPr>
          <p:cNvSpPr txBox="1"/>
          <p:nvPr/>
        </p:nvSpPr>
        <p:spPr>
          <a:xfrm rot="19555267">
            <a:off x="1850210" y="5773093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940AF20-FCE6-49D0-A676-F34F1C95975C}"/>
              </a:ext>
            </a:extLst>
          </p:cNvPr>
          <p:cNvSpPr txBox="1"/>
          <p:nvPr/>
        </p:nvSpPr>
        <p:spPr>
          <a:xfrm rot="19555267">
            <a:off x="1395608" y="5347936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2D3BA21-F611-4236-AFC7-AD1393B992B6}"/>
              </a:ext>
            </a:extLst>
          </p:cNvPr>
          <p:cNvSpPr txBox="1"/>
          <p:nvPr/>
        </p:nvSpPr>
        <p:spPr>
          <a:xfrm rot="19555267">
            <a:off x="2110990" y="5382353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01B3738-04C9-49DC-B9A6-030C9C89DE45}"/>
              </a:ext>
            </a:extLst>
          </p:cNvPr>
          <p:cNvSpPr txBox="1"/>
          <p:nvPr/>
        </p:nvSpPr>
        <p:spPr>
          <a:xfrm rot="19555267">
            <a:off x="2630888" y="5691248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9E3F464-2416-429B-B268-9F1EA85C8772}"/>
              </a:ext>
            </a:extLst>
          </p:cNvPr>
          <p:cNvSpPr txBox="1"/>
          <p:nvPr/>
        </p:nvSpPr>
        <p:spPr>
          <a:xfrm rot="19555267">
            <a:off x="2896943" y="5048889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6D1B7D2-6302-478B-B86D-557727659C0E}"/>
              </a:ext>
            </a:extLst>
          </p:cNvPr>
          <p:cNvSpPr txBox="1"/>
          <p:nvPr/>
        </p:nvSpPr>
        <p:spPr>
          <a:xfrm rot="19555267">
            <a:off x="3260133" y="5481551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FBAA4F6-C2E7-4C08-ACF6-AC5D2FA5E054}"/>
              </a:ext>
            </a:extLst>
          </p:cNvPr>
          <p:cNvSpPr txBox="1"/>
          <p:nvPr/>
        </p:nvSpPr>
        <p:spPr>
          <a:xfrm rot="19555267">
            <a:off x="3553506" y="5499621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FE3D371-F789-4F08-9717-13BB4D4E4243}"/>
              </a:ext>
            </a:extLst>
          </p:cNvPr>
          <p:cNvSpPr txBox="1"/>
          <p:nvPr/>
        </p:nvSpPr>
        <p:spPr>
          <a:xfrm rot="19555267">
            <a:off x="3628426" y="5767021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DE5F7C8-728B-470D-9652-2FC4D595B20C}"/>
              </a:ext>
            </a:extLst>
          </p:cNvPr>
          <p:cNvSpPr txBox="1"/>
          <p:nvPr/>
        </p:nvSpPr>
        <p:spPr>
          <a:xfrm rot="19555267">
            <a:off x="4136392" y="5716996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5C20180-DCDB-44D0-860E-951B2145EC57}"/>
              </a:ext>
            </a:extLst>
          </p:cNvPr>
          <p:cNvSpPr txBox="1"/>
          <p:nvPr/>
        </p:nvSpPr>
        <p:spPr>
          <a:xfrm rot="19555267">
            <a:off x="4109780" y="5427207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45C3D93-D106-43C7-BA53-5975A383EDAB}"/>
              </a:ext>
            </a:extLst>
          </p:cNvPr>
          <p:cNvSpPr txBox="1"/>
          <p:nvPr/>
        </p:nvSpPr>
        <p:spPr>
          <a:xfrm rot="19555267">
            <a:off x="4472970" y="5859869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AAB37D0-DA29-4405-9466-B3BAA756069A}"/>
              </a:ext>
            </a:extLst>
          </p:cNvPr>
          <p:cNvSpPr txBox="1"/>
          <p:nvPr/>
        </p:nvSpPr>
        <p:spPr>
          <a:xfrm rot="19555267">
            <a:off x="4766343" y="5877939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87B48A5-E359-476D-82AD-0DDE7E98CDF9}"/>
              </a:ext>
            </a:extLst>
          </p:cNvPr>
          <p:cNvSpPr txBox="1"/>
          <p:nvPr/>
        </p:nvSpPr>
        <p:spPr>
          <a:xfrm rot="19555267">
            <a:off x="4676135" y="5277786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6FA7689-E14E-43AD-813F-68F80F7E73E4}"/>
              </a:ext>
            </a:extLst>
          </p:cNvPr>
          <p:cNvSpPr txBox="1"/>
          <p:nvPr/>
        </p:nvSpPr>
        <p:spPr>
          <a:xfrm rot="19555267">
            <a:off x="5184101" y="5227761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AFB70C2-6A8E-402B-9B1B-9CFE2CC75E94}"/>
              </a:ext>
            </a:extLst>
          </p:cNvPr>
          <p:cNvSpPr txBox="1"/>
          <p:nvPr/>
        </p:nvSpPr>
        <p:spPr>
          <a:xfrm rot="19555267">
            <a:off x="5157489" y="4937972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3B7B859-32CD-4822-BD48-AE84925C8E0C}"/>
              </a:ext>
            </a:extLst>
          </p:cNvPr>
          <p:cNvSpPr txBox="1"/>
          <p:nvPr/>
        </p:nvSpPr>
        <p:spPr>
          <a:xfrm rot="19999810">
            <a:off x="5520679" y="5370634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75BA2FA-8456-4D8D-B1F4-77F4F588D023}"/>
              </a:ext>
            </a:extLst>
          </p:cNvPr>
          <p:cNvSpPr txBox="1"/>
          <p:nvPr/>
        </p:nvSpPr>
        <p:spPr>
          <a:xfrm rot="19999810">
            <a:off x="354924" y="5068966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9B1D7B7-9E3C-49E9-A13C-899318A053AD}"/>
              </a:ext>
            </a:extLst>
          </p:cNvPr>
          <p:cNvSpPr txBox="1"/>
          <p:nvPr/>
        </p:nvSpPr>
        <p:spPr>
          <a:xfrm rot="19999810">
            <a:off x="5859828" y="5671937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B537E02-769E-46F6-A511-EEC3A743D67D}"/>
              </a:ext>
            </a:extLst>
          </p:cNvPr>
          <p:cNvSpPr txBox="1"/>
          <p:nvPr/>
        </p:nvSpPr>
        <p:spPr>
          <a:xfrm rot="19555267">
            <a:off x="6367794" y="5621912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D7DFE33-CECA-4901-8589-70B4B391305D}"/>
              </a:ext>
            </a:extLst>
          </p:cNvPr>
          <p:cNvSpPr txBox="1"/>
          <p:nvPr/>
        </p:nvSpPr>
        <p:spPr>
          <a:xfrm rot="19555267">
            <a:off x="6341182" y="5332123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44C7BEC-CB9E-4BD9-9B00-A1F116E09286}"/>
              </a:ext>
            </a:extLst>
          </p:cNvPr>
          <p:cNvSpPr txBox="1"/>
          <p:nvPr/>
        </p:nvSpPr>
        <p:spPr>
          <a:xfrm rot="19555267">
            <a:off x="6704372" y="5764785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7E81C31-451F-4143-A13F-2959AA26B839}"/>
              </a:ext>
            </a:extLst>
          </p:cNvPr>
          <p:cNvSpPr txBox="1"/>
          <p:nvPr/>
        </p:nvSpPr>
        <p:spPr>
          <a:xfrm rot="19555267">
            <a:off x="6997745" y="5782855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F122CCA-1BC4-436F-8035-5320C2FD6C9E}"/>
              </a:ext>
            </a:extLst>
          </p:cNvPr>
          <p:cNvSpPr txBox="1"/>
          <p:nvPr/>
        </p:nvSpPr>
        <p:spPr>
          <a:xfrm rot="19555267">
            <a:off x="7011920" y="5083354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7B1A144-254E-442C-BCD2-E1796DEC6543}"/>
              </a:ext>
            </a:extLst>
          </p:cNvPr>
          <p:cNvSpPr txBox="1"/>
          <p:nvPr/>
        </p:nvSpPr>
        <p:spPr>
          <a:xfrm rot="19555267">
            <a:off x="7519886" y="5033329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8BD47E8-4508-41EB-B7F9-C9634AD0A16D}"/>
              </a:ext>
            </a:extLst>
          </p:cNvPr>
          <p:cNvSpPr txBox="1"/>
          <p:nvPr/>
        </p:nvSpPr>
        <p:spPr>
          <a:xfrm rot="19555267">
            <a:off x="7493274" y="4743540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841EA80-F65C-42CC-BB1A-875511A7E7B3}"/>
              </a:ext>
            </a:extLst>
          </p:cNvPr>
          <p:cNvSpPr txBox="1"/>
          <p:nvPr/>
        </p:nvSpPr>
        <p:spPr>
          <a:xfrm rot="19555267">
            <a:off x="7856464" y="5176202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FB9ADC96-DA1F-4B6F-951D-A030FA2B8491}"/>
              </a:ext>
            </a:extLst>
          </p:cNvPr>
          <p:cNvSpPr txBox="1"/>
          <p:nvPr/>
        </p:nvSpPr>
        <p:spPr>
          <a:xfrm rot="19555267">
            <a:off x="8149837" y="5194272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04FDF54-DD72-456F-B8A9-CA963095260D}"/>
              </a:ext>
            </a:extLst>
          </p:cNvPr>
          <p:cNvSpPr txBox="1"/>
          <p:nvPr/>
        </p:nvSpPr>
        <p:spPr>
          <a:xfrm rot="19555267">
            <a:off x="7880007" y="5757987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4476428-1B97-41BA-8BF5-6462BE8D3E99}"/>
              </a:ext>
            </a:extLst>
          </p:cNvPr>
          <p:cNvSpPr txBox="1"/>
          <p:nvPr/>
        </p:nvSpPr>
        <p:spPr>
          <a:xfrm rot="19555267">
            <a:off x="8387973" y="5707962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D7FBC68-20B8-4CD8-B1AD-FF96EC0BBEBD}"/>
              </a:ext>
            </a:extLst>
          </p:cNvPr>
          <p:cNvSpPr txBox="1"/>
          <p:nvPr/>
        </p:nvSpPr>
        <p:spPr>
          <a:xfrm rot="19555267">
            <a:off x="8361361" y="5418173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32B1D238-29B6-43D5-A017-B528F88410FF}"/>
              </a:ext>
            </a:extLst>
          </p:cNvPr>
          <p:cNvSpPr txBox="1"/>
          <p:nvPr/>
        </p:nvSpPr>
        <p:spPr>
          <a:xfrm rot="19555267">
            <a:off x="8724551" y="5850835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BAFD62D8-C4F1-460A-BC52-80EF64EF2816}"/>
              </a:ext>
            </a:extLst>
          </p:cNvPr>
          <p:cNvSpPr txBox="1"/>
          <p:nvPr/>
        </p:nvSpPr>
        <p:spPr>
          <a:xfrm rot="19555267">
            <a:off x="9017924" y="5868905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E910267-5B00-4617-A151-3E34C7B4EF3A}"/>
              </a:ext>
            </a:extLst>
          </p:cNvPr>
          <p:cNvSpPr txBox="1"/>
          <p:nvPr/>
        </p:nvSpPr>
        <p:spPr>
          <a:xfrm rot="19555267">
            <a:off x="9141003" y="5041742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1BA1306E-138E-4523-BE52-3D7EE104F9CE}"/>
              </a:ext>
            </a:extLst>
          </p:cNvPr>
          <p:cNvSpPr txBox="1"/>
          <p:nvPr/>
        </p:nvSpPr>
        <p:spPr>
          <a:xfrm rot="19555267">
            <a:off x="9648969" y="4991717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FF16A238-F714-4F23-A784-838ED7B236BC}"/>
              </a:ext>
            </a:extLst>
          </p:cNvPr>
          <p:cNvSpPr txBox="1"/>
          <p:nvPr/>
        </p:nvSpPr>
        <p:spPr>
          <a:xfrm rot="19555267">
            <a:off x="9622357" y="4701928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1D03B43C-AC4C-4F4F-8917-F0A8B9FF0DCD}"/>
              </a:ext>
            </a:extLst>
          </p:cNvPr>
          <p:cNvSpPr txBox="1"/>
          <p:nvPr/>
        </p:nvSpPr>
        <p:spPr>
          <a:xfrm rot="19555267">
            <a:off x="9985547" y="5134590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02FE04EB-1074-4072-BCCF-9F12C20DF378}"/>
              </a:ext>
            </a:extLst>
          </p:cNvPr>
          <p:cNvSpPr txBox="1"/>
          <p:nvPr/>
        </p:nvSpPr>
        <p:spPr>
          <a:xfrm rot="19555267">
            <a:off x="10278920" y="5152660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A90A7FD5-F409-487C-8268-BFD9D56A97C8}"/>
              </a:ext>
            </a:extLst>
          </p:cNvPr>
          <p:cNvSpPr txBox="1"/>
          <p:nvPr/>
        </p:nvSpPr>
        <p:spPr>
          <a:xfrm rot="19555267">
            <a:off x="10345464" y="5872436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3DFB7525-4F3C-44B0-B169-3BF51AE50D40}"/>
              </a:ext>
            </a:extLst>
          </p:cNvPr>
          <p:cNvSpPr txBox="1"/>
          <p:nvPr/>
        </p:nvSpPr>
        <p:spPr>
          <a:xfrm rot="19555267">
            <a:off x="1972089" y="4916384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35633296-156D-435D-812B-7A57CD9DF27D}"/>
              </a:ext>
            </a:extLst>
          </p:cNvPr>
          <p:cNvSpPr txBox="1"/>
          <p:nvPr/>
        </p:nvSpPr>
        <p:spPr>
          <a:xfrm rot="19555267">
            <a:off x="10451356" y="5451792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6533388A-81E7-4C78-837D-DB31F3DC2CF0}"/>
              </a:ext>
            </a:extLst>
          </p:cNvPr>
          <p:cNvSpPr txBox="1"/>
          <p:nvPr/>
        </p:nvSpPr>
        <p:spPr>
          <a:xfrm rot="19555267">
            <a:off x="11090379" y="5202191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4536DD82-503F-4A66-8474-80D622BEA5FA}"/>
              </a:ext>
            </a:extLst>
          </p:cNvPr>
          <p:cNvSpPr txBox="1"/>
          <p:nvPr/>
        </p:nvSpPr>
        <p:spPr>
          <a:xfrm rot="19555267">
            <a:off x="3903272" y="5033276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B31090FE-FC38-4257-87FD-30EC6198C3CF}"/>
              </a:ext>
            </a:extLst>
          </p:cNvPr>
          <p:cNvSpPr txBox="1"/>
          <p:nvPr/>
        </p:nvSpPr>
        <p:spPr>
          <a:xfrm rot="19555267">
            <a:off x="5236709" y="5838058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119BA8DC-85D0-4E02-A99B-BDF50EE2D60C}"/>
              </a:ext>
            </a:extLst>
          </p:cNvPr>
          <p:cNvSpPr txBox="1"/>
          <p:nvPr/>
        </p:nvSpPr>
        <p:spPr>
          <a:xfrm rot="19555267">
            <a:off x="9715511" y="5755022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</p:spTree>
    <p:extLst>
      <p:ext uri="{BB962C8B-B14F-4D97-AF65-F5344CB8AC3E}">
        <p14:creationId xmlns:p14="http://schemas.microsoft.com/office/powerpoint/2010/main" val="2011736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1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1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600"/>
                            </p:stCondLst>
                            <p:childTnLst>
                              <p:par>
                                <p:cTn id="8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700"/>
                            </p:stCondLst>
                            <p:childTnLst>
                              <p:par>
                                <p:cTn id="8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1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1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800"/>
                            </p:stCondLst>
                            <p:childTnLst>
                              <p:par>
                                <p:cTn id="9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1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1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900"/>
                            </p:stCondLst>
                            <p:childTnLst>
                              <p:par>
                                <p:cTn id="9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100"/>
                            </p:stCondLst>
                            <p:childTnLst>
                              <p:par>
                                <p:cTn id="10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1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1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200"/>
                            </p:stCondLst>
                            <p:childTnLst>
                              <p:par>
                                <p:cTn id="1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1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1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300"/>
                            </p:stCondLst>
                            <p:childTnLst>
                              <p:par>
                                <p:cTn id="1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1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1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400"/>
                            </p:stCondLst>
                            <p:childTnLst>
                              <p:par>
                                <p:cTn id="1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1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1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500"/>
                            </p:stCondLst>
                            <p:childTnLst>
                              <p:par>
                                <p:cTn id="1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1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1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600"/>
                            </p:stCondLst>
                            <p:childTnLst>
                              <p:par>
                                <p:cTn id="1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1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1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700"/>
                            </p:stCondLst>
                            <p:childTnLst>
                              <p:par>
                                <p:cTn id="1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1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1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800"/>
                            </p:stCondLst>
                            <p:childTnLst>
                              <p:par>
                                <p:cTn id="1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1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1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900"/>
                            </p:stCondLst>
                            <p:childTnLst>
                              <p:par>
                                <p:cTn id="14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1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1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2000"/>
                            </p:stCondLst>
                            <p:childTnLst>
                              <p:par>
                                <p:cTn id="1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1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1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2100"/>
                            </p:stCondLst>
                            <p:childTnLst>
                              <p:par>
                                <p:cTn id="15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1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1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2200"/>
                            </p:stCondLst>
                            <p:childTnLst>
                              <p:par>
                                <p:cTn id="16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1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1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2300"/>
                            </p:stCondLst>
                            <p:childTnLst>
                              <p:par>
                                <p:cTn id="16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1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1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2400"/>
                            </p:stCondLst>
                            <p:childTnLst>
                              <p:par>
                                <p:cTn id="17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1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1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2500"/>
                            </p:stCondLst>
                            <p:childTnLst>
                              <p:par>
                                <p:cTn id="17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1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1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2600"/>
                            </p:stCondLst>
                            <p:childTnLst>
                              <p:par>
                                <p:cTn id="18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1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1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2700"/>
                            </p:stCondLst>
                            <p:childTnLst>
                              <p:par>
                                <p:cTn id="18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1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1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2800"/>
                            </p:stCondLst>
                            <p:childTnLst>
                              <p:par>
                                <p:cTn id="19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1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1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2900"/>
                            </p:stCondLst>
                            <p:childTnLst>
                              <p:par>
                                <p:cTn id="19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8" dur="1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9" dur="1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3000"/>
                            </p:stCondLst>
                            <p:childTnLst>
                              <p:par>
                                <p:cTn id="20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1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1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3100"/>
                            </p:stCondLst>
                            <p:childTnLst>
                              <p:par>
                                <p:cTn id="20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1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1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3200"/>
                            </p:stCondLst>
                            <p:childTnLst>
                              <p:par>
                                <p:cTn id="2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1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1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3300"/>
                            </p:stCondLst>
                            <p:childTnLst>
                              <p:par>
                                <p:cTn id="2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8" dur="1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1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3400"/>
                            </p:stCondLst>
                            <p:childTnLst>
                              <p:par>
                                <p:cTn id="2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1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1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8" dur="1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9" dur="1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3600"/>
                            </p:stCondLst>
                            <p:childTnLst>
                              <p:par>
                                <p:cTn id="2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3" dur="1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4" dur="1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3700"/>
                            </p:stCondLst>
                            <p:childTnLst>
                              <p:par>
                                <p:cTn id="2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8" dur="1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1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3800"/>
                            </p:stCondLst>
                            <p:childTnLst>
                              <p:par>
                                <p:cTn id="2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1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1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3900"/>
                            </p:stCondLst>
                            <p:childTnLst>
                              <p:par>
                                <p:cTn id="24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8" dur="1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9" dur="1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4000"/>
                            </p:stCondLst>
                            <p:childTnLst>
                              <p:par>
                                <p:cTn id="2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1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1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4100"/>
                            </p:stCondLst>
                            <p:childTnLst>
                              <p:par>
                                <p:cTn id="25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8" dur="1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9" dur="1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4200"/>
                            </p:stCondLst>
                            <p:childTnLst>
                              <p:par>
                                <p:cTn id="26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3" dur="1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4" dur="1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4300"/>
                            </p:stCondLst>
                            <p:childTnLst>
                              <p:par>
                                <p:cTn id="26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8" dur="1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9" dur="1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4400"/>
                            </p:stCondLst>
                            <p:childTnLst>
                              <p:par>
                                <p:cTn id="27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3" dur="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4" dur="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4500"/>
                            </p:stCondLst>
                            <p:childTnLst>
                              <p:par>
                                <p:cTn id="27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8" dur="1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9" dur="1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4600"/>
                            </p:stCondLst>
                            <p:childTnLst>
                              <p:par>
                                <p:cTn id="28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3" dur="1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1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4700"/>
                            </p:stCondLst>
                            <p:childTnLst>
                              <p:par>
                                <p:cTn id="28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8" dur="1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9" dur="1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4800"/>
                            </p:stCondLst>
                            <p:childTnLst>
                              <p:par>
                                <p:cTn id="29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3" dur="1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4" dur="1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>
                            <p:stCondLst>
                              <p:cond delay="4900"/>
                            </p:stCondLst>
                            <p:childTnLst>
                              <p:par>
                                <p:cTn id="29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8" dur="1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9" dur="1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>
                            <p:stCondLst>
                              <p:cond delay="5000"/>
                            </p:stCondLst>
                            <p:childTnLst>
                              <p:par>
                                <p:cTn id="30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3" dur="1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4" dur="1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>
                            <p:stCondLst>
                              <p:cond delay="5100"/>
                            </p:stCondLst>
                            <p:childTnLst>
                              <p:par>
                                <p:cTn id="30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8" dur="1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9" dur="1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5200"/>
                            </p:stCondLst>
                            <p:childTnLst>
                              <p:par>
                                <p:cTn id="3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3" dur="1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4" dur="1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>
                            <p:stCondLst>
                              <p:cond delay="5300"/>
                            </p:stCondLst>
                            <p:childTnLst>
                              <p:par>
                                <p:cTn id="3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8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9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20" grpId="0"/>
      <p:bldP spid="21" grpId="0"/>
      <p:bldP spid="22" grpId="0"/>
      <p:bldP spid="23" grpId="0"/>
      <p:bldP spid="26" grpId="0"/>
      <p:bldP spid="31" grpId="0"/>
      <p:bldP spid="32" grpId="0"/>
      <p:bldP spid="33" grpId="0"/>
      <p:bldP spid="34" grpId="0"/>
      <p:bldP spid="35" grpId="0"/>
      <p:bldP spid="36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7" grpId="0"/>
      <p:bldP spid="80" grpId="0"/>
      <p:bldP spid="81" grpId="0"/>
      <p:bldP spid="82" grpId="0"/>
      <p:bldP spid="83" grpId="0"/>
      <p:bldP spid="8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33FE5-02E4-4CAE-BB04-C931D5113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3446"/>
          </a:xfrm>
        </p:spPr>
        <p:txBody>
          <a:bodyPr/>
          <a:lstStyle/>
          <a:p>
            <a:r>
              <a:rPr lang="en-US" dirty="0"/>
              <a:t>Training and Testing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680159-AEB0-4214-AEA5-4952601605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9201"/>
            <a:ext cx="10515600" cy="168250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	1) </a:t>
            </a:r>
            <a:r>
              <a:rPr lang="en-US" b="1" dirty="0"/>
              <a:t>Training set</a:t>
            </a:r>
            <a:r>
              <a:rPr lang="en-US" dirty="0"/>
              <a:t>: to build the model</a:t>
            </a:r>
          </a:p>
          <a:p>
            <a:pPr marL="0" indent="0">
              <a:buNone/>
            </a:pPr>
            <a:r>
              <a:rPr lang="en-US" dirty="0"/>
              <a:t>	2) </a:t>
            </a:r>
            <a:r>
              <a:rPr lang="en-US" b="1" dirty="0"/>
              <a:t>Validation set</a:t>
            </a:r>
            <a:r>
              <a:rPr lang="en-US" dirty="0"/>
              <a:t>: to tune the parameters of the model</a:t>
            </a:r>
          </a:p>
          <a:p>
            <a:pPr marL="0" indent="0">
              <a:buNone/>
            </a:pPr>
            <a:r>
              <a:rPr lang="en-US" dirty="0"/>
              <a:t>	3) </a:t>
            </a:r>
            <a:r>
              <a:rPr lang="en-US" b="1" dirty="0"/>
              <a:t>Test set</a:t>
            </a:r>
            <a:r>
              <a:rPr lang="en-US" dirty="0"/>
              <a:t>: to estimate how well the model works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3497E3-051F-43BA-85CA-1225B0838155}"/>
              </a:ext>
            </a:extLst>
          </p:cNvPr>
          <p:cNvSpPr txBox="1"/>
          <p:nvPr/>
        </p:nvSpPr>
        <p:spPr>
          <a:xfrm>
            <a:off x="2139461" y="3903784"/>
            <a:ext cx="7913077" cy="2585323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for p in </a:t>
            </a:r>
            <a:r>
              <a:rPr lang="en-US" dirty="0" err="1"/>
              <a:t>parametersToTry</a:t>
            </a:r>
            <a:r>
              <a:rPr lang="en-US" dirty="0"/>
              <a:t>:</a:t>
            </a:r>
          </a:p>
          <a:p>
            <a:r>
              <a:rPr lang="fr-FR" dirty="0"/>
              <a:t>	</a:t>
            </a:r>
            <a:r>
              <a:rPr lang="fr-FR" dirty="0" err="1"/>
              <a:t>model.fit</a:t>
            </a:r>
            <a:r>
              <a:rPr lang="fr-FR" dirty="0"/>
              <a:t>(</a:t>
            </a:r>
            <a:r>
              <a:rPr lang="fr-FR" dirty="0" err="1"/>
              <a:t>trainX</a:t>
            </a:r>
            <a:r>
              <a:rPr lang="fr-FR" dirty="0"/>
              <a:t>, </a:t>
            </a:r>
            <a:r>
              <a:rPr lang="fr-FR" dirty="0" err="1"/>
              <a:t>trainY</a:t>
            </a:r>
            <a:r>
              <a:rPr lang="fr-FR" dirty="0"/>
              <a:t>, p)</a:t>
            </a:r>
          </a:p>
          <a:p>
            <a:r>
              <a:rPr lang="en-US" dirty="0"/>
              <a:t>	accuracies[p] = evaluate(</a:t>
            </a:r>
            <a:r>
              <a:rPr lang="en-US" dirty="0" err="1"/>
              <a:t>validationY</a:t>
            </a:r>
            <a:r>
              <a:rPr lang="en-US" dirty="0"/>
              <a:t>, </a:t>
            </a:r>
            <a:r>
              <a:rPr lang="en-US" dirty="0" err="1"/>
              <a:t>model.predict</a:t>
            </a:r>
            <a:r>
              <a:rPr lang="en-US" dirty="0"/>
              <a:t>(</a:t>
            </a:r>
            <a:r>
              <a:rPr lang="en-US" dirty="0" err="1"/>
              <a:t>validationX</a:t>
            </a:r>
            <a:r>
              <a:rPr lang="en-US" dirty="0"/>
              <a:t>))</a:t>
            </a:r>
          </a:p>
          <a:p>
            <a:endParaRPr lang="en-US" dirty="0"/>
          </a:p>
          <a:p>
            <a:r>
              <a:rPr lang="en-US" dirty="0" err="1"/>
              <a:t>bestPFound</a:t>
            </a:r>
            <a:r>
              <a:rPr lang="en-US" dirty="0"/>
              <a:t> = </a:t>
            </a:r>
            <a:r>
              <a:rPr lang="en-US" dirty="0" err="1"/>
              <a:t>bestParametersFound</a:t>
            </a:r>
            <a:r>
              <a:rPr lang="en-US" dirty="0"/>
              <a:t>(accuracies)</a:t>
            </a:r>
          </a:p>
          <a:p>
            <a:endParaRPr lang="en-US" dirty="0"/>
          </a:p>
          <a:p>
            <a:r>
              <a:rPr lang="en-US" dirty="0" err="1"/>
              <a:t>finalModel.fit</a:t>
            </a:r>
            <a:r>
              <a:rPr lang="en-US" dirty="0"/>
              <a:t>(</a:t>
            </a:r>
            <a:r>
              <a:rPr lang="en-US" dirty="0" err="1"/>
              <a:t>trainX+validationX</a:t>
            </a:r>
            <a:r>
              <a:rPr lang="en-US" dirty="0"/>
              <a:t>, </a:t>
            </a:r>
            <a:r>
              <a:rPr lang="en-US" dirty="0" err="1"/>
              <a:t>trainY+validationY</a:t>
            </a:r>
            <a:r>
              <a:rPr lang="en-US" dirty="0"/>
              <a:t>, </a:t>
            </a:r>
            <a:r>
              <a:rPr lang="en-US" dirty="0" err="1"/>
              <a:t>bestPFound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 err="1"/>
              <a:t>estimateOfGeneralizationPerformance</a:t>
            </a:r>
            <a:r>
              <a:rPr lang="en-US" dirty="0"/>
              <a:t> = evaluate(</a:t>
            </a:r>
            <a:r>
              <a:rPr lang="en-US" dirty="0" err="1"/>
              <a:t>testY</a:t>
            </a:r>
            <a:r>
              <a:rPr lang="en-US" dirty="0"/>
              <a:t>, </a:t>
            </a:r>
            <a:r>
              <a:rPr lang="en-US" dirty="0" err="1"/>
              <a:t>finalModel.predict</a:t>
            </a:r>
            <a:r>
              <a:rPr lang="en-US" dirty="0"/>
              <a:t>(</a:t>
            </a:r>
            <a:r>
              <a:rPr lang="en-US" dirty="0" err="1"/>
              <a:t>testX</a:t>
            </a:r>
            <a:r>
              <a:rPr lang="en-US" dirty="0"/>
              <a:t>))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8CCD98-BA83-441E-ACB1-A37E55337857}"/>
              </a:ext>
            </a:extLst>
          </p:cNvPr>
          <p:cNvSpPr txBox="1"/>
          <p:nvPr/>
        </p:nvSpPr>
        <p:spPr>
          <a:xfrm>
            <a:off x="2139461" y="3534452"/>
            <a:ext cx="1873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Common Pattern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438863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C75F4-DCF9-4DC7-9272-67FA4A506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Risks with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220AC-5E5C-43A4-91EB-7F362A4C3C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Failure to Generalize:</a:t>
            </a:r>
          </a:p>
          <a:p>
            <a:pPr marL="0" indent="0">
              <a:buNone/>
            </a:pPr>
            <a:r>
              <a:rPr lang="en-US" sz="2000" dirty="0"/>
              <a:t>	1) If you test on the same data you train on, you’ll be too optimistic</a:t>
            </a:r>
          </a:p>
          <a:p>
            <a:pPr marL="0" indent="0">
              <a:buNone/>
            </a:pPr>
            <a:r>
              <a:rPr lang="en-US" sz="2000" dirty="0"/>
              <a:t>	2) If you evaluate on test data a lot as you’re debugging, you’ll be too optimistic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Failure to learn the best model you can:</a:t>
            </a:r>
          </a:p>
          <a:p>
            <a:pPr marL="0" indent="0">
              <a:buNone/>
            </a:pPr>
            <a:r>
              <a:rPr lang="en-US" sz="2000" dirty="0"/>
              <a:t>	3) If you reserve too much data for testing you might not learn as good a model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We’ll get into more detail on how to make the tradeoff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For now:</a:t>
            </a:r>
          </a:p>
          <a:p>
            <a:pPr marL="0" indent="0">
              <a:buNone/>
            </a:pPr>
            <a:r>
              <a:rPr lang="en-US" sz="2000" dirty="0"/>
              <a:t>	if very little data (100s), maybe up to 50% for validate + test</a:t>
            </a:r>
          </a:p>
          <a:p>
            <a:pPr marL="0" indent="0">
              <a:buNone/>
            </a:pPr>
            <a:r>
              <a:rPr lang="en-US" sz="2000" dirty="0"/>
              <a:t>	if tons of data (millions+), maybe ten thousand for validate + test</a:t>
            </a:r>
          </a:p>
          <a:p>
            <a:pPr marL="0" indent="0">
              <a:buNone/>
            </a:pPr>
            <a:r>
              <a:rPr lang="en-US" sz="2000" dirty="0"/>
              <a:t>	for assignment 1 (1000s), we’ll use 20% for validate + test</a:t>
            </a:r>
          </a:p>
        </p:txBody>
      </p:sp>
    </p:spTree>
    <p:extLst>
      <p:ext uri="{BB962C8B-B14F-4D97-AF65-F5344CB8AC3E}">
        <p14:creationId xmlns:p14="http://schemas.microsoft.com/office/powerpoint/2010/main" val="420731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97283-AAB3-46C5-9906-3226BD2A0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Mistakes: Confusion Matrix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0A6C9A3-9C75-4FA9-AE6C-ACEE539E7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089" y="1690688"/>
            <a:ext cx="3095238" cy="1971429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53916D3-CDFC-4586-8FF7-FC8C85506C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115519"/>
              </p:ext>
            </p:extLst>
          </p:nvPr>
        </p:nvGraphicFramePr>
        <p:xfrm>
          <a:off x="4974004" y="1690688"/>
          <a:ext cx="1435100" cy="20955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610994361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192391244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Actual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Prediction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956503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363995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2615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06542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723322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92382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924082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489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87538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93838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05129626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1BD9B12E-7DA6-4D40-A784-EBBA84C21F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5527" y="1690687"/>
            <a:ext cx="3095238" cy="197142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2F7C2F1-2B15-4A76-AC41-32272FD8EC77}"/>
              </a:ext>
            </a:extLst>
          </p:cNvPr>
          <p:cNvSpPr/>
          <p:nvPr/>
        </p:nvSpPr>
        <p:spPr>
          <a:xfrm>
            <a:off x="9053146" y="2676401"/>
            <a:ext cx="539262" cy="3305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0768E11-5F98-4175-A4C5-CDE733C34EAA}"/>
              </a:ext>
            </a:extLst>
          </p:cNvPr>
          <p:cNvSpPr/>
          <p:nvPr/>
        </p:nvSpPr>
        <p:spPr>
          <a:xfrm>
            <a:off x="9741042" y="2676401"/>
            <a:ext cx="539262" cy="3305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F6EF75B-6680-4A80-9152-77A401DD41C0}"/>
              </a:ext>
            </a:extLst>
          </p:cNvPr>
          <p:cNvSpPr/>
          <p:nvPr/>
        </p:nvSpPr>
        <p:spPr>
          <a:xfrm>
            <a:off x="9053146" y="3124809"/>
            <a:ext cx="539262" cy="3305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89ECCC4-0541-4DCF-830C-88321B6A9F37}"/>
              </a:ext>
            </a:extLst>
          </p:cNvPr>
          <p:cNvSpPr/>
          <p:nvPr/>
        </p:nvSpPr>
        <p:spPr>
          <a:xfrm>
            <a:off x="9741042" y="3124809"/>
            <a:ext cx="539262" cy="3305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B3F4B7-9560-4A44-B2EE-F0285EABF87C}"/>
              </a:ext>
            </a:extLst>
          </p:cNvPr>
          <p:cNvSpPr txBox="1"/>
          <p:nvPr/>
        </p:nvSpPr>
        <p:spPr>
          <a:xfrm>
            <a:off x="1183004" y="3741218"/>
            <a:ext cx="2054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Binary Classification</a:t>
            </a:r>
          </a:p>
        </p:txBody>
      </p:sp>
    </p:spTree>
    <p:extLst>
      <p:ext uri="{BB962C8B-B14F-4D97-AF65-F5344CB8AC3E}">
        <p14:creationId xmlns:p14="http://schemas.microsoft.com/office/powerpoint/2010/main" val="2690335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97283-AAB3-46C5-9906-3226BD2A0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Evaluation Metrics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53916D3-CDFC-4586-8FF7-FC8C85506C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87759"/>
              </p:ext>
            </p:extLst>
          </p:nvPr>
        </p:nvGraphicFramePr>
        <p:xfrm>
          <a:off x="384419" y="1690689"/>
          <a:ext cx="1435100" cy="20955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610994361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192391244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Actual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Prediction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956503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363995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2615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06542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723322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92382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924082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489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87538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93838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05129626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1BD9B12E-7DA6-4D40-A784-EBBA84C21F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942" y="1690688"/>
            <a:ext cx="3095238" cy="197142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2F7C2F1-2B15-4A76-AC41-32272FD8EC77}"/>
              </a:ext>
            </a:extLst>
          </p:cNvPr>
          <p:cNvSpPr/>
          <p:nvPr/>
        </p:nvSpPr>
        <p:spPr>
          <a:xfrm>
            <a:off x="4463561" y="2676402"/>
            <a:ext cx="539262" cy="3305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0768E11-5F98-4175-A4C5-CDE733C34EAA}"/>
              </a:ext>
            </a:extLst>
          </p:cNvPr>
          <p:cNvSpPr/>
          <p:nvPr/>
        </p:nvSpPr>
        <p:spPr>
          <a:xfrm>
            <a:off x="5151457" y="2676402"/>
            <a:ext cx="539262" cy="3305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F6EF75B-6680-4A80-9152-77A401DD41C0}"/>
              </a:ext>
            </a:extLst>
          </p:cNvPr>
          <p:cNvSpPr/>
          <p:nvPr/>
        </p:nvSpPr>
        <p:spPr>
          <a:xfrm>
            <a:off x="4463561" y="3124810"/>
            <a:ext cx="539262" cy="3305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89ECCC4-0541-4DCF-830C-88321B6A9F37}"/>
              </a:ext>
            </a:extLst>
          </p:cNvPr>
          <p:cNvSpPr/>
          <p:nvPr/>
        </p:nvSpPr>
        <p:spPr>
          <a:xfrm>
            <a:off x="5151457" y="3124810"/>
            <a:ext cx="539262" cy="3305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03A0A3C-7ACF-40E2-B825-CB8FA77D2488}"/>
              </a:ext>
            </a:extLst>
          </p:cNvPr>
          <p:cNvSpPr txBox="1"/>
          <p:nvPr/>
        </p:nvSpPr>
        <p:spPr>
          <a:xfrm>
            <a:off x="6717324" y="1995854"/>
            <a:ext cx="523142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Accuracy: What fraction does it get right</a:t>
            </a:r>
          </a:p>
          <a:p>
            <a:r>
              <a:rPr lang="en-US" dirty="0"/>
              <a:t>	(# TP + # TN) / # Total</a:t>
            </a:r>
          </a:p>
          <a:p>
            <a:endParaRPr lang="en-US" dirty="0"/>
          </a:p>
          <a:p>
            <a:r>
              <a:rPr lang="en-US" dirty="0"/>
              <a:t>Precision: When it says 1 how often is it right</a:t>
            </a:r>
          </a:p>
          <a:p>
            <a:r>
              <a:rPr lang="en-US" dirty="0"/>
              <a:t>	# TP / (# TP + # FP)</a:t>
            </a:r>
          </a:p>
          <a:p>
            <a:endParaRPr lang="en-US" dirty="0"/>
          </a:p>
          <a:p>
            <a:r>
              <a:rPr lang="en-US" dirty="0"/>
              <a:t>Recall: What fraction of 1s does it get right</a:t>
            </a:r>
          </a:p>
          <a:p>
            <a:r>
              <a:rPr lang="en-US" dirty="0"/>
              <a:t>	# TP / (# TP + # FN)</a:t>
            </a:r>
          </a:p>
          <a:p>
            <a:endParaRPr lang="en-US" dirty="0"/>
          </a:p>
          <a:p>
            <a:r>
              <a:rPr lang="en-US" dirty="0"/>
              <a:t>False Positive Rate: What fraction of 0s are called 1s</a:t>
            </a:r>
          </a:p>
          <a:p>
            <a:r>
              <a:rPr lang="en-US" dirty="0"/>
              <a:t>	# FP / (# FP + # TN)</a:t>
            </a:r>
          </a:p>
          <a:p>
            <a:endParaRPr lang="en-US" dirty="0"/>
          </a:p>
          <a:p>
            <a:r>
              <a:rPr lang="en-US" dirty="0"/>
              <a:t>False Negative Rate: What fraction of 1s are called 0s</a:t>
            </a:r>
          </a:p>
          <a:p>
            <a:r>
              <a:rPr lang="en-US" dirty="0"/>
              <a:t>	# FN / (# TP + # FN)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28A930C-038B-450A-BE4B-B327EF57EE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942" y="3931137"/>
            <a:ext cx="3095238" cy="19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073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97283-AAB3-46C5-9906-3226BD2A0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Needing the Metrics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BD9B12E-7DA6-4D40-A784-EBBA84C21F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693253"/>
            <a:ext cx="3095238" cy="197142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2F7C2F1-2B15-4A76-AC41-32272FD8EC77}"/>
              </a:ext>
            </a:extLst>
          </p:cNvPr>
          <p:cNvSpPr/>
          <p:nvPr/>
        </p:nvSpPr>
        <p:spPr>
          <a:xfrm>
            <a:off x="2385819" y="2678967"/>
            <a:ext cx="539262" cy="3305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0768E11-5F98-4175-A4C5-CDE733C34EAA}"/>
              </a:ext>
            </a:extLst>
          </p:cNvPr>
          <p:cNvSpPr/>
          <p:nvPr/>
        </p:nvSpPr>
        <p:spPr>
          <a:xfrm>
            <a:off x="3073715" y="2678967"/>
            <a:ext cx="539262" cy="3305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F6EF75B-6680-4A80-9152-77A401DD41C0}"/>
              </a:ext>
            </a:extLst>
          </p:cNvPr>
          <p:cNvSpPr/>
          <p:nvPr/>
        </p:nvSpPr>
        <p:spPr>
          <a:xfrm>
            <a:off x="2385819" y="3127375"/>
            <a:ext cx="539262" cy="3305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89ECCC4-0541-4DCF-830C-88321B6A9F37}"/>
              </a:ext>
            </a:extLst>
          </p:cNvPr>
          <p:cNvSpPr/>
          <p:nvPr/>
        </p:nvSpPr>
        <p:spPr>
          <a:xfrm>
            <a:off x="3073715" y="3127375"/>
            <a:ext cx="539262" cy="3305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F4B6A86-CDA0-40D5-A564-4F90BBDFF7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995249"/>
            <a:ext cx="3095238" cy="19714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C3213CD-D3D8-4E80-87B4-C015EB802E41}"/>
              </a:ext>
            </a:extLst>
          </p:cNvPr>
          <p:cNvSpPr/>
          <p:nvPr/>
        </p:nvSpPr>
        <p:spPr>
          <a:xfrm>
            <a:off x="5481057" y="2010090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Accuracy: </a:t>
            </a:r>
            <a:r>
              <a:rPr lang="en-US" b="1" dirty="0"/>
              <a:t>91%</a:t>
            </a:r>
          </a:p>
          <a:p>
            <a:r>
              <a:rPr lang="en-US" dirty="0"/>
              <a:t>	(# TP + # TN) / # Total</a:t>
            </a:r>
          </a:p>
          <a:p>
            <a:endParaRPr lang="en-US" dirty="0"/>
          </a:p>
          <a:p>
            <a:r>
              <a:rPr lang="en-US" dirty="0"/>
              <a:t>False Negative Rate: </a:t>
            </a:r>
            <a:r>
              <a:rPr lang="en-US" b="1" dirty="0"/>
              <a:t>0%</a:t>
            </a:r>
          </a:p>
          <a:p>
            <a:r>
              <a:rPr lang="en-US" dirty="0"/>
              <a:t>	# FN / (# TP + # FN)</a:t>
            </a:r>
          </a:p>
          <a:p>
            <a:endParaRPr lang="en-US" dirty="0"/>
          </a:p>
          <a:p>
            <a:r>
              <a:rPr lang="en-US" dirty="0"/>
              <a:t>False Positive Rate: </a:t>
            </a:r>
            <a:r>
              <a:rPr lang="en-US" b="1" dirty="0"/>
              <a:t>90%</a:t>
            </a:r>
          </a:p>
          <a:p>
            <a:r>
              <a:rPr lang="en-US" dirty="0"/>
              <a:t>	# FP / (# FP + # TN)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8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3F433-DCCE-4812-8F69-4454845C5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86CA6-03E1-42C8-91E1-2F7D363F6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Evaluation is creation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Training data, validation data, test data</a:t>
            </a:r>
          </a:p>
          <a:p>
            <a:pPr lvl="1"/>
            <a:r>
              <a:rPr lang="en-US" dirty="0"/>
              <a:t>Learn the reasons &amp; common pattern for using them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There are many types of mistakes</a:t>
            </a:r>
          </a:p>
          <a:p>
            <a:pPr lvl="1"/>
            <a:r>
              <a:rPr lang="en-US" dirty="0"/>
              <a:t>False positive, false negative, precision, recall, etc.</a:t>
            </a:r>
          </a:p>
        </p:txBody>
      </p:sp>
    </p:spTree>
    <p:extLst>
      <p:ext uri="{BB962C8B-B14F-4D97-AF65-F5344CB8AC3E}">
        <p14:creationId xmlns:p14="http://schemas.microsoft.com/office/powerpoint/2010/main" val="326557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287</Words>
  <Application>Microsoft Office PowerPoint</Application>
  <PresentationFormat>Widescreen</PresentationFormat>
  <Paragraphs>188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 Theme</vt:lpstr>
      <vt:lpstr>The Basics of Evaluating Models</vt:lpstr>
      <vt:lpstr>Evaluation is Creation</vt:lpstr>
      <vt:lpstr>Training and Testing Data</vt:lpstr>
      <vt:lpstr>Risks with Evaluation</vt:lpstr>
      <vt:lpstr>Types of Mistakes: Confusion Matrix</vt:lpstr>
      <vt:lpstr>Basic Evaluation Metrics</vt:lpstr>
      <vt:lpstr>Example of Needing the Metrics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Models Part 1</dc:title>
  <dc:creator>Geoff Hulten</dc:creator>
  <cp:lastModifiedBy>Geoff Hulten</cp:lastModifiedBy>
  <cp:revision>25</cp:revision>
  <dcterms:created xsi:type="dcterms:W3CDTF">2018-09-23T19:09:38Z</dcterms:created>
  <dcterms:modified xsi:type="dcterms:W3CDTF">2019-10-01T23:15:45Z</dcterms:modified>
</cp:coreProperties>
</file>